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56" r:id="rId2"/>
    <p:sldId id="260" r:id="rId3"/>
    <p:sldId id="258" r:id="rId4"/>
    <p:sldId id="270" r:id="rId5"/>
    <p:sldId id="276" r:id="rId6"/>
    <p:sldId id="263" r:id="rId7"/>
    <p:sldId id="264" r:id="rId8"/>
    <p:sldId id="267" r:id="rId9"/>
    <p:sldId id="279" r:id="rId10"/>
    <p:sldId id="262" r:id="rId11"/>
    <p:sldId id="277" r:id="rId12"/>
    <p:sldId id="257" r:id="rId13"/>
    <p:sldId id="265" r:id="rId14"/>
    <p:sldId id="266" r:id="rId15"/>
    <p:sldId id="273" r:id="rId16"/>
    <p:sldId id="272" r:id="rId17"/>
    <p:sldId id="261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8A52B-C4E4-4E1A-8950-ACC070DD35D6}" v="6" dt="2024-12-05T03:01:43.954"/>
    <p1510:client id="{3A9A701C-B54F-4873-BF6E-7F6E4A214884}" v="1948" dt="2024-12-05T02:54:34.030"/>
    <p1510:client id="{3B77F874-53A2-42DC-BA7C-BBB14D231DC5}" v="2" vWet="3" dt="2024-12-04T19:03:08.787"/>
    <p1510:client id="{45C2162F-2F96-2225-27F3-BB338B60CAC4}" v="135" dt="2024-12-04T21:17:52.730"/>
    <p1510:client id="{818697C1-AFB9-0DEA-15A9-9DA87BA5FAEF}" v="19" dt="2024-12-05T03:23:49.510"/>
    <p1510:client id="{8786A319-7FDA-483A-AD52-BA8A17F3DA3B}" v="55" dt="2024-12-04T18:42:25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9D118-01EE-4C03-8898-0811A9C6D57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5E179-E656-4233-A53C-B244AABF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10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Garrett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6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Savannah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5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Savannah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5E179-E656-4233-A53C-B244AABF26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9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47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F5-6E34-994C-9DF8-F60E3E0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7E2-0D10-2A41-AD7E-65138295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CCAF-4507-D249-B940-8A5E64B09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32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F1E3-1829-6842-88D5-EC0ADFB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6DD37-2670-704C-AF06-D12662CB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C3BBE-A013-AB42-9D2D-A62A1FA7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415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8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592-6A20-A949-8DD8-C2E649AC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CB558-015B-FE4B-BDAA-8C873855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951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E92-35C5-7C49-966A-1FAB371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36E-E0AD-F240-8499-E5BB0B1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85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B847-37CB-514A-BACF-F64B69C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A7CC-E197-4A48-93BD-F75404B1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0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E35-AEC0-7748-BD44-976CDC2B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0238-2C6B-6640-A4E6-563FC59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15DAB-874E-C64D-86B4-CCE80969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31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3C1B-274B-0E4C-B66B-18F3078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A418-6229-CD4C-A1CA-B173D9FA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5246-F654-0B46-9906-C1BC65DAC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8DB27-8E44-B642-882B-C5FA628F9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D044-68C8-D34A-875A-0CA05BDFE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357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3FB-DD45-D345-B6E8-F7B3E9B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305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41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46E80-8582-7048-88F4-AB63074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102780A-184A-9E43-9EE8-7F7C9EB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43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T Sans Bold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3.png"/><Relationship Id="rId5" Type="http://schemas.microsoft.com/office/2017/06/relationships/model3d" Target="../media/model3d1.glb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8D93-69D7-B81D-801D-58FEE53B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63592"/>
            <a:ext cx="10938972" cy="2852737"/>
          </a:xfrm>
        </p:spPr>
        <p:txBody>
          <a:bodyPr anchor="b">
            <a:normAutofit/>
          </a:bodyPr>
          <a:lstStyle/>
          <a:p>
            <a:r>
              <a:rPr lang="en-US"/>
              <a:t>Team 5:</a:t>
            </a:r>
            <a:br>
              <a:rPr lang="en-US"/>
            </a:br>
            <a:r>
              <a:rPr lang="en-US"/>
              <a:t>DEVCOM Paper Wad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C4EE4-86E1-ABDD-190D-397D9AA5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73332"/>
            <a:ext cx="10515600" cy="1500187"/>
          </a:xfrm>
        </p:spPr>
        <p:txBody>
          <a:bodyPr>
            <a:normAutofit/>
          </a:bodyPr>
          <a:lstStyle/>
          <a:p>
            <a:r>
              <a:rPr lang="en-US" sz="2500"/>
              <a:t>Garrett Armstrong, Savannah Metzler, Jonathan Neal, Finlay </a:t>
            </a:r>
            <a:r>
              <a:rPr lang="en-US" sz="2500" err="1"/>
              <a:t>Patoto</a:t>
            </a:r>
            <a:r>
              <a:rPr lang="en-US" sz="2500"/>
              <a:t>, Katie Swinea, Kevin Ulrich</a:t>
            </a:r>
          </a:p>
        </p:txBody>
      </p:sp>
      <p:pic>
        <p:nvPicPr>
          <p:cNvPr id="5" name="Picture 4" descr="A qr code with a few squares&#10;&#10;Description automatically generated">
            <a:extLst>
              <a:ext uri="{FF2B5EF4-FFF2-40B4-BE49-F238E27FC236}">
                <a16:creationId xmlns:a16="http://schemas.microsoft.com/office/drawing/2014/main" id="{7AF0F9A7-A945-2BF2-220C-AE6F546B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80" y="460852"/>
            <a:ext cx="3205480" cy="3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3932237" cy="607070"/>
          </a:xfrm>
        </p:spPr>
        <p:txBody>
          <a:bodyPr>
            <a:normAutofit/>
          </a:bodyPr>
          <a:lstStyle/>
          <a:p>
            <a:r>
              <a:rPr lang="en-US" sz="3500"/>
              <a:t>Power Subsystem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201921"/>
            <a:ext cx="7442593" cy="2072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PT Sans 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EF88CBB-AEA3-A217-FFFC-66387B9DA608}"/>
              </a:ext>
            </a:extLst>
          </p:cNvPr>
          <p:cNvSpPr txBox="1">
            <a:spLocks/>
          </p:cNvSpPr>
          <p:nvPr/>
        </p:nvSpPr>
        <p:spPr>
          <a:xfrm>
            <a:off x="594402" y="1468698"/>
            <a:ext cx="6127527" cy="29958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>
                <a:latin typeface="PT Sans Regular"/>
              </a:rPr>
              <a:t>Converted wall outlet AC power to DC to then power the entire project. </a:t>
            </a:r>
          </a:p>
          <a:p>
            <a:pPr marL="285750" indent="-285750"/>
            <a:r>
              <a:rPr lang="en-US" sz="2000">
                <a:latin typeface="PT Sans Regular"/>
              </a:rPr>
              <a:t>Split power into two main systems. One powered the processor and extra systems and the other powered only the mechanical system.</a:t>
            </a:r>
          </a:p>
          <a:p>
            <a:pPr marL="285750" indent="-285750"/>
            <a:r>
              <a:rPr lang="en-US" sz="2000">
                <a:latin typeface="PT Sans Regular"/>
              </a:rPr>
              <a:t>Implemented an E-Stop that completely turned off all mechanical system components. </a:t>
            </a:r>
            <a:endParaRPr lang="en-US" sz="2000"/>
          </a:p>
          <a:p>
            <a:pPr marL="285750" indent="-285750"/>
            <a:r>
              <a:rPr lang="en-US" sz="2000">
                <a:latin typeface="PT Sans Regular"/>
              </a:rPr>
              <a:t>Implemented separate power switches for both supplies.</a:t>
            </a:r>
            <a:endParaRPr lang="en-US" sz="2000"/>
          </a:p>
        </p:txBody>
      </p:sp>
      <p:pic>
        <p:nvPicPr>
          <p:cNvPr id="7" name="Picture 6" descr="Function">
            <a:extLst>
              <a:ext uri="{FF2B5EF4-FFF2-40B4-BE49-F238E27FC236}">
                <a16:creationId xmlns:a16="http://schemas.microsoft.com/office/drawing/2014/main" id="{4CC310C8-5F81-FCD5-610E-783340D1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82" y="3431671"/>
            <a:ext cx="4932435" cy="2415196"/>
          </a:xfrm>
          <a:prstGeom prst="rect">
            <a:avLst/>
          </a:prstGeom>
        </p:spPr>
      </p:pic>
      <p:pic>
        <p:nvPicPr>
          <p:cNvPr id="8" name="Picture 7" descr="A red button on a yellow stop button&#10;&#10;Description automatically generated">
            <a:extLst>
              <a:ext uri="{FF2B5EF4-FFF2-40B4-BE49-F238E27FC236}">
                <a16:creationId xmlns:a16="http://schemas.microsoft.com/office/drawing/2014/main" id="{0A063A3F-9EFD-6B19-BC30-AC68160E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054" y="511284"/>
            <a:ext cx="2348631" cy="2411652"/>
          </a:xfrm>
          <a:prstGeom prst="rect">
            <a:avLst/>
          </a:prstGeom>
        </p:spPr>
      </p:pic>
      <p:pic>
        <p:nvPicPr>
          <p:cNvPr id="9" name="Picture 8" descr="A close up of an outlet&#10;&#10;Description automatically generated">
            <a:extLst>
              <a:ext uri="{FF2B5EF4-FFF2-40B4-BE49-F238E27FC236}">
                <a16:creationId xmlns:a16="http://schemas.microsoft.com/office/drawing/2014/main" id="{70E2D968-904A-C8F3-C977-E15A1B5D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61" y="4788204"/>
            <a:ext cx="3295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6581094" cy="607070"/>
          </a:xfrm>
        </p:spPr>
        <p:txBody>
          <a:bodyPr>
            <a:normAutofit/>
          </a:bodyPr>
          <a:lstStyle/>
          <a:p>
            <a:r>
              <a:rPr lang="en-US" sz="3500">
                <a:latin typeface="PT Sans Bold"/>
              </a:rPr>
              <a:t>Power Subsystem - Continued</a:t>
            </a:r>
            <a:endParaRPr lang="en-US" sz="3500" err="1"/>
          </a:p>
        </p:txBody>
      </p:sp>
      <p:pic>
        <p:nvPicPr>
          <p:cNvPr id="5" name="Picture 4" descr="A box with wires and electronic equipment&#10;&#10;Description automatically generated">
            <a:extLst>
              <a:ext uri="{FF2B5EF4-FFF2-40B4-BE49-F238E27FC236}">
                <a16:creationId xmlns:a16="http://schemas.microsoft.com/office/drawing/2014/main" id="{58B181E0-45BC-C80E-C62C-B943C2AA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06" y="1465545"/>
            <a:ext cx="6311029" cy="4741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31E7EE-BF6C-F338-E047-C826D9EDC68A}"/>
              </a:ext>
            </a:extLst>
          </p:cNvPr>
          <p:cNvSpPr/>
          <p:nvPr/>
        </p:nvSpPr>
        <p:spPr>
          <a:xfrm>
            <a:off x="8897246" y="2678626"/>
            <a:ext cx="1770179" cy="3529596"/>
          </a:xfrm>
          <a:prstGeom prst="rect">
            <a:avLst/>
          </a:prstGeom>
          <a:noFill/>
          <a:ln w="5715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E7D9C-DED8-3717-F699-66CFB6E77E61}"/>
              </a:ext>
            </a:extLst>
          </p:cNvPr>
          <p:cNvSpPr/>
          <p:nvPr/>
        </p:nvSpPr>
        <p:spPr>
          <a:xfrm>
            <a:off x="8302045" y="3383475"/>
            <a:ext cx="563912" cy="2114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FDCFB-6655-8E3A-8F33-E2D058A8B74A}"/>
              </a:ext>
            </a:extLst>
          </p:cNvPr>
          <p:cNvSpPr/>
          <p:nvPr/>
        </p:nvSpPr>
        <p:spPr>
          <a:xfrm>
            <a:off x="7612818" y="3775080"/>
            <a:ext cx="657897" cy="89286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C86FB7-7C09-AF75-F481-F99D3FFDBDB7}"/>
              </a:ext>
            </a:extLst>
          </p:cNvPr>
          <p:cNvSpPr/>
          <p:nvPr/>
        </p:nvSpPr>
        <p:spPr>
          <a:xfrm>
            <a:off x="6484993" y="3273825"/>
            <a:ext cx="877197" cy="61090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760F2-AA8F-A455-4AAC-E66027BC0F22}"/>
              </a:ext>
            </a:extLst>
          </p:cNvPr>
          <p:cNvSpPr/>
          <p:nvPr/>
        </p:nvSpPr>
        <p:spPr>
          <a:xfrm>
            <a:off x="7518846" y="2443620"/>
            <a:ext cx="1096590" cy="92417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953E65-47AE-FCE2-1F89-B7F9F04E382E}"/>
              </a:ext>
            </a:extLst>
          </p:cNvPr>
          <p:cNvSpPr/>
          <p:nvPr/>
        </p:nvSpPr>
        <p:spPr>
          <a:xfrm>
            <a:off x="6218701" y="1707402"/>
            <a:ext cx="2850891" cy="56397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591DEB-7655-26FB-7D0A-6211E1A68267}"/>
              </a:ext>
            </a:extLst>
          </p:cNvPr>
          <p:cNvSpPr/>
          <p:nvPr/>
        </p:nvSpPr>
        <p:spPr>
          <a:xfrm>
            <a:off x="7691140" y="4824584"/>
            <a:ext cx="548248" cy="117481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BFAFAE-05B4-FD39-BD04-F1E9A8E8BCAD}"/>
              </a:ext>
            </a:extLst>
          </p:cNvPr>
          <p:cNvSpPr txBox="1"/>
          <p:nvPr/>
        </p:nvSpPr>
        <p:spPr>
          <a:xfrm>
            <a:off x="787583" y="1536052"/>
            <a:ext cx="4053336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Blue – 24 Volt / 25 Amp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Red – 5 Volt / 10 Amp Power Supply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Yellow – 24 to 12 Volt Step-Down Transformer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Green – Power strip and power switch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Purple – Terminal Blocks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PT Sans Regular"/>
                <a:cs typeface="Calibri" panose="020F0502020204030204"/>
              </a:rPr>
              <a:t>Orange – E-Stop controlled relay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748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3932237" cy="607070"/>
          </a:xfrm>
        </p:spPr>
        <p:txBody>
          <a:bodyPr>
            <a:normAutofit/>
          </a:bodyPr>
          <a:lstStyle/>
          <a:p>
            <a:r>
              <a:rPr lang="en-US" sz="3500"/>
              <a:t>Extra Subsystem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201921"/>
            <a:ext cx="7442593" cy="2072221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Implemented pause switch, lights, buzzer.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Pause switch required by DEVCOM’s rulebook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Lights and buzzer added to competition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Lights and pause switch powered by 5V from power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Jetson Nano high impedance outputs caused redesign to the buzzer 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/>
              <a:t>Jetson Nano input to transistor that switches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2" name="Picture 1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A27D5A86-2052-B92C-1A52-57825BD63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9" y="3358214"/>
            <a:ext cx="4615462" cy="3161339"/>
          </a:xfrm>
          <a:prstGeom prst="rect">
            <a:avLst/>
          </a:prstGeom>
        </p:spPr>
      </p:pic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8707425-229C-9161-B9FF-5267EB3A2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29" y="354535"/>
            <a:ext cx="3362833" cy="1892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D4625-EAAA-4F2A-32A4-71888E38F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29" y="2564641"/>
            <a:ext cx="3362171" cy="3997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80BE6-DF79-B803-648B-33218DA4E149}"/>
              </a:ext>
            </a:extLst>
          </p:cNvPr>
          <p:cNvSpPr txBox="1"/>
          <p:nvPr/>
        </p:nvSpPr>
        <p:spPr>
          <a:xfrm>
            <a:off x="8292673" y="37123"/>
            <a:ext cx="4014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PT Sans" panose="020B0503020203020204" pitchFamily="34" charset="0"/>
              </a:rPr>
              <a:t>Pause Switch Working with Jetson Nano:</a:t>
            </a:r>
          </a:p>
        </p:txBody>
      </p:sp>
    </p:spTree>
    <p:extLst>
      <p:ext uri="{BB962C8B-B14F-4D97-AF65-F5344CB8AC3E}">
        <p14:creationId xmlns:p14="http://schemas.microsoft.com/office/powerpoint/2010/main" val="33449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3" y="457200"/>
            <a:ext cx="7678567" cy="607070"/>
          </a:xfrm>
        </p:spPr>
        <p:txBody>
          <a:bodyPr>
            <a:noAutofit/>
          </a:bodyPr>
          <a:lstStyle/>
          <a:p>
            <a:r>
              <a:rPr lang="en-US" sz="3500"/>
              <a:t>Interceptor Controller Subsystem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135079"/>
            <a:ext cx="7442593" cy="3917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T Sans Regular"/>
              </a:rPr>
              <a:t>Bridge between Mechanical and Electrical Systems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T Sans Regular"/>
              </a:rPr>
              <a:t>Mechanical</a:t>
            </a:r>
            <a:endParaRPr lang="en-US" sz="20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PT Sans Regular"/>
              </a:rPr>
              <a:t>Motor control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PT Sans Regular"/>
              </a:rPr>
              <a:t>Limit Switches 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PT Sans Regular"/>
              </a:rPr>
              <a:t>Solenoid/ Firing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PT Sans Regular"/>
              </a:rPr>
              <a:t> Electrical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PT Sans Regular"/>
              </a:rPr>
              <a:t> Position coordinates</a:t>
            </a:r>
            <a:endParaRPr lang="en-US" sz="18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PT Sans Regular"/>
              </a:rPr>
              <a:t> Firing bit</a:t>
            </a:r>
          </a:p>
          <a:p>
            <a:pPr lvl="1"/>
            <a:endParaRPr lang="en-US" sz="180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80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800"/>
          </a:p>
          <a:p>
            <a:pPr marL="742950" lvl="1" indent="-285750">
              <a:buFont typeface="Courier New" panose="020B0604020202020204" pitchFamily="34" charset="0"/>
              <a:buChar char="o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CB6D1-FF9C-2674-F54E-F4EEC2CD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3540042"/>
            <a:ext cx="3432175" cy="3039812"/>
          </a:xfrm>
          <a:prstGeom prst="rect">
            <a:avLst/>
          </a:prstGeom>
        </p:spPr>
      </p:pic>
      <p:pic>
        <p:nvPicPr>
          <p:cNvPr id="5" name="Picture 4" descr="A computer circuit board with wires&#10;&#10;Description automatically generated">
            <a:extLst>
              <a:ext uri="{FF2B5EF4-FFF2-40B4-BE49-F238E27FC236}">
                <a16:creationId xmlns:a16="http://schemas.microsoft.com/office/drawing/2014/main" id="{D1993939-2175-9C34-BBBB-2438DB90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70" y="1719180"/>
            <a:ext cx="5435838" cy="39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3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3932237" cy="607070"/>
          </a:xfrm>
        </p:spPr>
        <p:txBody>
          <a:bodyPr/>
          <a:lstStyle/>
          <a:p>
            <a:r>
              <a:rPr lang="en-US"/>
              <a:t>Mechanical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201921"/>
            <a:ext cx="7442593" cy="20722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Mechanical Team assigned to help with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Made launcher and housing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3D printed parts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Created launcher from Nerf gun 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Revised bullets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4" descr="A group of blue foam darts&#10;&#10;Description automatically generated">
            <a:extLst>
              <a:ext uri="{FF2B5EF4-FFF2-40B4-BE49-F238E27FC236}">
                <a16:creationId xmlns:a16="http://schemas.microsoft.com/office/drawing/2014/main" id="{2D816BDE-6923-8D3C-C239-967EE5E4E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87" y="3608132"/>
            <a:ext cx="2625884" cy="2599731"/>
          </a:xfrm>
          <a:prstGeom prst="rect">
            <a:avLst/>
          </a:prstGeom>
          <a:ln w="12700">
            <a:solidFill>
              <a:srgbClr val="4F2984"/>
            </a:solidFill>
          </a:ln>
        </p:spPr>
      </p:pic>
      <p:pic>
        <p:nvPicPr>
          <p:cNvPr id="6" name="Picture 5" descr="A machine with an object on it&#10;&#10;Description automatically generated">
            <a:extLst>
              <a:ext uri="{FF2B5EF4-FFF2-40B4-BE49-F238E27FC236}">
                <a16:creationId xmlns:a16="http://schemas.microsoft.com/office/drawing/2014/main" id="{BCACF281-B340-11A3-C8F2-77832DB2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93584">
            <a:off x="4955861" y="98207"/>
            <a:ext cx="6603681" cy="63518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734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53F-AD38-834F-7268-3F8F8989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1C19-47FB-EE80-EA00-F5D74A094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latin typeface="PT Sans Regular"/>
              </a:rPr>
              <a:t>Mechanical and Electrical integration went well</a:t>
            </a:r>
          </a:p>
          <a:p>
            <a:pPr lvl="1"/>
            <a:r>
              <a:rPr lang="en-US" sz="2500">
                <a:latin typeface="PT Sans Regular"/>
              </a:rPr>
              <a:t>We were able to integrate successfully within a couple of weeks</a:t>
            </a:r>
          </a:p>
          <a:p>
            <a:r>
              <a:rPr lang="en-US" sz="2500">
                <a:latin typeface="PT Sans Regular"/>
              </a:rPr>
              <a:t>Issues encountered since integration</a:t>
            </a:r>
          </a:p>
          <a:p>
            <a:pPr lvl="1"/>
            <a:r>
              <a:rPr lang="en-US" sz="2500">
                <a:latin typeface="PT Sans Regular"/>
              </a:rPr>
              <a:t>Building housing</a:t>
            </a:r>
          </a:p>
          <a:p>
            <a:pPr lvl="1"/>
            <a:r>
              <a:rPr lang="en-US" sz="2500">
                <a:latin typeface="PT Sans Regular"/>
              </a:rPr>
              <a:t>Buzzer and light location</a:t>
            </a:r>
            <a:endParaRPr lang="en-US" sz="2500"/>
          </a:p>
          <a:p>
            <a:pPr lvl="1"/>
            <a:r>
              <a:rPr lang="en-US" sz="2500"/>
              <a:t>Jamming issues with bullets</a:t>
            </a:r>
          </a:p>
        </p:txBody>
      </p:sp>
      <p:pic>
        <p:nvPicPr>
          <p:cNvPr id="5" name="Picture 4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38C0BFC4-F802-68BE-03CC-9927C432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91" y="1125375"/>
            <a:ext cx="2816395" cy="4753414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0EAC2-86F8-10AC-5840-651B8D102228}"/>
              </a:ext>
            </a:extLst>
          </p:cNvPr>
          <p:cNvSpPr/>
          <p:nvPr/>
        </p:nvSpPr>
        <p:spPr>
          <a:xfrm>
            <a:off x="8786190" y="1125374"/>
            <a:ext cx="2816395" cy="175697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EB990-E685-E52B-8D9C-1D5884A9985D}"/>
              </a:ext>
            </a:extLst>
          </p:cNvPr>
          <p:cNvSpPr/>
          <p:nvPr/>
        </p:nvSpPr>
        <p:spPr>
          <a:xfrm>
            <a:off x="8786190" y="2964184"/>
            <a:ext cx="685801" cy="15680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B58876-4C6F-0606-6422-1FE48FEB5100}"/>
              </a:ext>
            </a:extLst>
          </p:cNvPr>
          <p:cNvSpPr/>
          <p:nvPr/>
        </p:nvSpPr>
        <p:spPr>
          <a:xfrm>
            <a:off x="8786189" y="4532244"/>
            <a:ext cx="685801" cy="132556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D55561-AAB2-D01C-01B4-ECA678B3B958}"/>
              </a:ext>
            </a:extLst>
          </p:cNvPr>
          <p:cNvSpPr/>
          <p:nvPr/>
        </p:nvSpPr>
        <p:spPr>
          <a:xfrm>
            <a:off x="9851486" y="3097167"/>
            <a:ext cx="685801" cy="175697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B3ECE-BC82-73B7-5749-40C374D16ED1}"/>
              </a:ext>
            </a:extLst>
          </p:cNvPr>
          <p:cNvSpPr/>
          <p:nvPr/>
        </p:nvSpPr>
        <p:spPr>
          <a:xfrm>
            <a:off x="10667999" y="3097166"/>
            <a:ext cx="934586" cy="2760641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D3629F-B576-6CF4-8431-A92EF57A3CE8}"/>
              </a:ext>
            </a:extLst>
          </p:cNvPr>
          <p:cNvSpPr txBox="1">
            <a:spLocks/>
          </p:cNvSpPr>
          <p:nvPr/>
        </p:nvSpPr>
        <p:spPr>
          <a:xfrm>
            <a:off x="6399295" y="1663123"/>
            <a:ext cx="20159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Original Nerf Bullets</a:t>
            </a:r>
          </a:p>
          <a:p>
            <a:r>
              <a:rPr lang="en-US" sz="2000"/>
              <a:t>Play-Dough filled bullets</a:t>
            </a:r>
          </a:p>
          <a:p>
            <a:r>
              <a:rPr lang="en-US" sz="2000"/>
              <a:t>Bullets with straw end</a:t>
            </a:r>
          </a:p>
          <a:p>
            <a:r>
              <a:rPr lang="en-US" sz="2000"/>
              <a:t>Caulk filled and nail filled bullets</a:t>
            </a:r>
          </a:p>
          <a:p>
            <a:r>
              <a:rPr lang="en-US" sz="2000"/>
              <a:t>Final: Hot glue filled bullets </a:t>
            </a:r>
          </a:p>
          <a:p>
            <a:endParaRPr lang="en-US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17A2C-C3E6-127E-3325-8A5C8F808E0F}"/>
              </a:ext>
            </a:extLst>
          </p:cNvPr>
          <p:cNvCxnSpPr/>
          <p:nvPr/>
        </p:nvCxnSpPr>
        <p:spPr>
          <a:xfrm>
            <a:off x="6522703" y="2236304"/>
            <a:ext cx="176916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24B06A-4393-60C9-3720-4A4575837B8B}"/>
              </a:ext>
            </a:extLst>
          </p:cNvPr>
          <p:cNvCxnSpPr/>
          <p:nvPr/>
        </p:nvCxnSpPr>
        <p:spPr>
          <a:xfrm>
            <a:off x="6522703" y="2964184"/>
            <a:ext cx="176916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DBDBC7-6EB1-E5C1-1515-A19DEFFAFD89}"/>
              </a:ext>
            </a:extLst>
          </p:cNvPr>
          <p:cNvCxnSpPr/>
          <p:nvPr/>
        </p:nvCxnSpPr>
        <p:spPr>
          <a:xfrm>
            <a:off x="6538589" y="4532244"/>
            <a:ext cx="176916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8E22D1-03BB-77AF-15C9-74C9A5A52476}"/>
              </a:ext>
            </a:extLst>
          </p:cNvPr>
          <p:cNvCxnSpPr/>
          <p:nvPr/>
        </p:nvCxnSpPr>
        <p:spPr>
          <a:xfrm>
            <a:off x="6538589" y="3607334"/>
            <a:ext cx="17691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64697F-74E3-E2B4-9079-C62ABFC79DF2}"/>
              </a:ext>
            </a:extLst>
          </p:cNvPr>
          <p:cNvCxnSpPr/>
          <p:nvPr/>
        </p:nvCxnSpPr>
        <p:spPr>
          <a:xfrm>
            <a:off x="6538589" y="5226556"/>
            <a:ext cx="176916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23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53F-AD38-834F-7268-3F8F8989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1C19-47FB-EE80-EA00-F5D74A094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626" y="1542169"/>
            <a:ext cx="6675783" cy="4486275"/>
          </a:xfrm>
        </p:spPr>
        <p:txBody>
          <a:bodyPr>
            <a:normAutofit/>
          </a:bodyPr>
          <a:lstStyle/>
          <a:p>
            <a:r>
              <a:rPr lang="en-US" sz="2500"/>
              <a:t>Do Not Put Power to Ground</a:t>
            </a:r>
          </a:p>
          <a:p>
            <a:r>
              <a:rPr lang="en-US" sz="2500"/>
              <a:t>It is Always Good to Have a Back-Up Plan</a:t>
            </a:r>
          </a:p>
          <a:p>
            <a:r>
              <a:rPr lang="en-US" sz="2500"/>
              <a:t>Things Will Change, Be Flexible</a:t>
            </a:r>
          </a:p>
          <a:p>
            <a:r>
              <a:rPr lang="en-US" sz="2500"/>
              <a:t>Order Intentionally, Because Things are Expensive</a:t>
            </a:r>
          </a:p>
        </p:txBody>
      </p:sp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3B99754-9FC3-A5E1-C43B-E5B2E488B5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56" r="14301" b="-3"/>
          <a:stretch/>
        </p:blipFill>
        <p:spPr>
          <a:xfrm>
            <a:off x="7513983" y="681037"/>
            <a:ext cx="4200592" cy="5491266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6" name="Picture 5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E5070A69-A768-1BF5-2EBB-8F3555D0E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25" y="4360557"/>
            <a:ext cx="2528639" cy="2132318"/>
          </a:xfrm>
          <a:prstGeom prst="rect">
            <a:avLst/>
          </a:prstGeom>
        </p:spPr>
      </p:pic>
      <p:pic>
        <p:nvPicPr>
          <p:cNvPr id="8" name="Graphic 7" descr="No sign outline">
            <a:extLst>
              <a:ext uri="{FF2B5EF4-FFF2-40B4-BE49-F238E27FC236}">
                <a16:creationId xmlns:a16="http://schemas.microsoft.com/office/drawing/2014/main" id="{832E37E9-7FF4-26BB-CAB6-259AD8D32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0335" y="3785307"/>
            <a:ext cx="3282817" cy="32828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4BD2CE0-AEE5-275E-8B6F-B3AAFB959DFC}"/>
              </a:ext>
            </a:extLst>
          </p:cNvPr>
          <p:cNvSpPr/>
          <p:nvPr/>
        </p:nvSpPr>
        <p:spPr>
          <a:xfrm>
            <a:off x="3269974" y="4897275"/>
            <a:ext cx="1192695" cy="81500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t Started with Intel® RealSense™ ID">
            <a:extLst>
              <a:ext uri="{FF2B5EF4-FFF2-40B4-BE49-F238E27FC236}">
                <a16:creationId xmlns:a16="http://schemas.microsoft.com/office/drawing/2014/main" id="{367A93F5-777F-D9DD-B576-1715F145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107" y="4499593"/>
            <a:ext cx="2425379" cy="242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tel® RealSense™ Computer Vision - Depth and Tracking cameras">
            <a:extLst>
              <a:ext uri="{FF2B5EF4-FFF2-40B4-BE49-F238E27FC236}">
                <a16:creationId xmlns:a16="http://schemas.microsoft.com/office/drawing/2014/main" id="{C5E9D08F-C4D1-2F08-0F7D-0161BA524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" b="29102"/>
          <a:stretch/>
        </p:blipFill>
        <p:spPr bwMode="auto">
          <a:xfrm>
            <a:off x="4226518" y="4256011"/>
            <a:ext cx="3502815" cy="6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0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A7FB-F9EF-EB7E-E3FA-92DCFFAD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5" y="365125"/>
            <a:ext cx="10636045" cy="1325563"/>
          </a:xfrm>
        </p:spPr>
        <p:txBody>
          <a:bodyPr>
            <a:normAutofit/>
          </a:bodyPr>
          <a:lstStyle/>
          <a:p>
            <a:r>
              <a:rPr lang="en-US" sz="3500"/>
              <a:t>Budget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6049-EB5C-C1D6-D8E9-513F419D8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55" y="1690688"/>
            <a:ext cx="5265165" cy="4777684"/>
          </a:xfrm>
        </p:spPr>
        <p:txBody>
          <a:bodyPr>
            <a:normAutofit/>
          </a:bodyPr>
          <a:lstStyle/>
          <a:p>
            <a:r>
              <a:rPr lang="en-US" sz="2000"/>
              <a:t>The team is pleased with the outcome of the project</a:t>
            </a:r>
          </a:p>
          <a:p>
            <a:r>
              <a:rPr lang="en-US" sz="2000"/>
              <a:t>We were able to complete the project while adhering to DEVCOM’s guidelines</a:t>
            </a:r>
          </a:p>
          <a:p>
            <a:r>
              <a:rPr lang="en-US" sz="2000"/>
              <a:t>Final Budget vs Proposed Budget</a:t>
            </a:r>
          </a:p>
          <a:p>
            <a:r>
              <a:rPr lang="en-US" sz="2000"/>
              <a:t>Proposed budget included sensor rather than camera which itself costs $314.00.</a:t>
            </a:r>
          </a:p>
          <a:p>
            <a:r>
              <a:rPr lang="en-US" sz="2000"/>
              <a:t>Power system and processor were not properly estimated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7B1AA-1D4F-F6CB-B2BD-320570BFC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79" y="794319"/>
            <a:ext cx="4363023" cy="2340538"/>
          </a:xfrm>
          <a:prstGeom prst="rect">
            <a:avLst/>
          </a:prstGeom>
          <a:ln w="889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C24FA-2938-3EFA-23EE-19FF8DA0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92" y="3752900"/>
            <a:ext cx="5547841" cy="2606266"/>
          </a:xfrm>
          <a:prstGeom prst="rect">
            <a:avLst/>
          </a:prstGeom>
          <a:ln w="88900" cap="sq" cmpd="thickThin">
            <a:solidFill>
              <a:srgbClr val="7030A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5601F-89DB-F99E-BB53-AC1EEA08F414}"/>
              </a:ext>
            </a:extLst>
          </p:cNvPr>
          <p:cNvSpPr txBox="1"/>
          <p:nvPr/>
        </p:nvSpPr>
        <p:spPr>
          <a:xfrm>
            <a:off x="6100004" y="328367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Final Budget:</a:t>
            </a:r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8BCBE-7E18-A511-A252-109AAFB0D30C}"/>
              </a:ext>
            </a:extLst>
          </p:cNvPr>
          <p:cNvSpPr txBox="1"/>
          <p:nvPr/>
        </p:nvSpPr>
        <p:spPr>
          <a:xfrm>
            <a:off x="6106915" y="3297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Proposed Budget</a:t>
            </a:r>
            <a:r>
              <a:rPr lang="en-US" sz="2000">
                <a:ea typeface="+mn-lt"/>
                <a:cs typeface="+mn-lt"/>
              </a:rPr>
              <a:t>: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8613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53F-AD38-834F-7268-3F8F8989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Demonstration</a:t>
            </a:r>
          </a:p>
        </p:txBody>
      </p:sp>
      <p:pic>
        <p:nvPicPr>
          <p:cNvPr id="4" name="Launcher_Hit">
            <a:hlinkClick r:id="" action="ppaction://media"/>
            <a:extLst>
              <a:ext uri="{FF2B5EF4-FFF2-40B4-BE49-F238E27FC236}">
                <a16:creationId xmlns:a16="http://schemas.microsoft.com/office/drawing/2014/main" id="{4D557F4E-5060-F7B6-0D49-00C17FFC19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033" y="1690688"/>
            <a:ext cx="7904118" cy="4445966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rophy">
                <a:extLst>
                  <a:ext uri="{FF2B5EF4-FFF2-40B4-BE49-F238E27FC236}">
                    <a16:creationId xmlns:a16="http://schemas.microsoft.com/office/drawing/2014/main" id="{F48E0F04-7844-1679-C870-A626E71BEA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4659023"/>
                  </p:ext>
                </p:extLst>
              </p:nvPr>
            </p:nvGraphicFramePr>
            <p:xfrm>
              <a:off x="10217818" y="4013946"/>
              <a:ext cx="1932331" cy="212270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32331" cy="2122708"/>
                    </a:xfrm>
                    <a:prstGeom prst="rect">
                      <a:avLst/>
                    </a:prstGeom>
                  </am3d:spPr>
                  <am3d:camera>
                    <am3d:pos x="0" y="0" z="72591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1211" d="1000000"/>
                    <am3d:preTrans dx="0" dy="-17921674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66979" ay="-111774" az="-1861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98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rophy">
                <a:extLst>
                  <a:ext uri="{FF2B5EF4-FFF2-40B4-BE49-F238E27FC236}">
                    <a16:creationId xmlns:a16="http://schemas.microsoft.com/office/drawing/2014/main" id="{F48E0F04-7844-1679-C870-A626E71BEA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17818" y="4013946"/>
                <a:ext cx="1932331" cy="212270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First Place Ribbon Printable">
            <a:extLst>
              <a:ext uri="{FF2B5EF4-FFF2-40B4-BE49-F238E27FC236}">
                <a16:creationId xmlns:a16="http://schemas.microsoft.com/office/drawing/2014/main" id="{A945A067-AD15-6C2B-06A5-BB6FAF6C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33" y="1027906"/>
            <a:ext cx="2220382" cy="33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53F-AD38-834F-7268-3F8F8989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D1C19-47FB-EE80-EA00-F5D74A094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T Sans Regular"/>
              </a:rPr>
              <a:t>Mechanical Team, Micah Rentschler, Ethan Dixon, Adam Morrow, Cooper Nelson, Sawyer Hall, DEVCOM</a:t>
            </a:r>
          </a:p>
        </p:txBody>
      </p:sp>
    </p:spTree>
    <p:extLst>
      <p:ext uri="{BB962C8B-B14F-4D97-AF65-F5344CB8AC3E}">
        <p14:creationId xmlns:p14="http://schemas.microsoft.com/office/powerpoint/2010/main" val="308244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B591-5FE3-39B4-A563-AA70A924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The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3F1C-643D-A6BE-8E6A-47D432FA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3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latin typeface="PT Sans Regular"/>
              </a:rPr>
              <a:t>The paper wad has been identified as a new threat by the customer DEVCOM.</a:t>
            </a:r>
          </a:p>
          <a:p>
            <a:r>
              <a:rPr lang="en-US" sz="2500">
                <a:latin typeface="PT Sans Regular"/>
              </a:rPr>
              <a:t>The problem that we have been tasked to solve involves intercepting a golf ball, also known as a paper wad, as it falls towards the interceptor on a fishing wire.</a:t>
            </a:r>
          </a:p>
          <a:p>
            <a:r>
              <a:rPr lang="en-US" sz="2500">
                <a:latin typeface="PT Sans Regular"/>
              </a:rPr>
              <a:t>DEVCOM wants to use this threat to outreach to STEM students across the United States.</a:t>
            </a:r>
          </a:p>
          <a:p>
            <a:r>
              <a:rPr lang="en-US" sz="2500">
                <a:latin typeface="PT Sans Regular"/>
              </a:rPr>
              <a:t>They are hoping to bring this design into classrooms to gain interest in STEM and the Department of Defense.</a:t>
            </a:r>
          </a:p>
          <a:p>
            <a:pPr marL="0" indent="0">
              <a:buNone/>
            </a:pPr>
            <a:endParaRPr lang="en-US" sz="2500"/>
          </a:p>
          <a:p>
            <a:endParaRPr lang="en-US" sz="2500"/>
          </a:p>
        </p:txBody>
      </p:sp>
      <p:pic>
        <p:nvPicPr>
          <p:cNvPr id="4" name="Picture 2" descr="Pelota de Golf PNG transparente - StickPNG">
            <a:extLst>
              <a:ext uri="{FF2B5EF4-FFF2-40B4-BE49-F238E27FC236}">
                <a16:creationId xmlns:a16="http://schemas.microsoft.com/office/drawing/2014/main" id="{7AC916D2-A3AA-4395-EBCA-8E81ED11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76" y="4985415"/>
            <a:ext cx="3107649" cy="180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rumpled paper ball on a black background&#10;&#10;Description automatically generated">
            <a:extLst>
              <a:ext uri="{FF2B5EF4-FFF2-40B4-BE49-F238E27FC236}">
                <a16:creationId xmlns:a16="http://schemas.microsoft.com/office/drawing/2014/main" id="{AC8816A8-D0A8-1D19-74C6-32F1CB603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76" y="-50870"/>
            <a:ext cx="2074248" cy="21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3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FADAF-A804-990C-16E8-05CB338B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308" y="2686106"/>
            <a:ext cx="3744320" cy="349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F3DB8-7022-77AB-E6F1-CFD31500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126" y="294105"/>
            <a:ext cx="4944501" cy="227168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A4B0CDA-64D3-1896-4512-CD5D703390E3}"/>
              </a:ext>
            </a:extLst>
          </p:cNvPr>
          <p:cNvSpPr txBox="1">
            <a:spLocks/>
          </p:cNvSpPr>
          <p:nvPr/>
        </p:nvSpPr>
        <p:spPr>
          <a:xfrm>
            <a:off x="159130" y="2019502"/>
            <a:ext cx="7442593" cy="20722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EC44DD-F84F-BA2E-8B0D-B4187CB52D70}"/>
              </a:ext>
            </a:extLst>
          </p:cNvPr>
          <p:cNvSpPr txBox="1">
            <a:spLocks/>
          </p:cNvSpPr>
          <p:nvPr/>
        </p:nvSpPr>
        <p:spPr>
          <a:xfrm>
            <a:off x="435244" y="295835"/>
            <a:ext cx="5338027" cy="607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500"/>
              <a:t>Competition</a:t>
            </a:r>
            <a:r>
              <a:rPr lang="en-US" sz="3200"/>
              <a:t> Basics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7F318-F291-1930-5617-819EC7AD0240}"/>
              </a:ext>
            </a:extLst>
          </p:cNvPr>
          <p:cNvSpPr txBox="1">
            <a:spLocks/>
          </p:cNvSpPr>
          <p:nvPr/>
        </p:nvSpPr>
        <p:spPr>
          <a:xfrm>
            <a:off x="600194" y="1201921"/>
            <a:ext cx="5843637" cy="49729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/>
              <a:t>Gameboard:</a:t>
            </a:r>
          </a:p>
          <a:p>
            <a:pPr marL="742950" lvl="1" indent="-285750"/>
            <a:r>
              <a:rPr lang="en-US" sz="2000"/>
              <a:t>Launcher Placement</a:t>
            </a:r>
          </a:p>
          <a:p>
            <a:pPr marL="742950" lvl="1" indent="-285750"/>
            <a:r>
              <a:rPr lang="en-US" sz="2000"/>
              <a:t>Variable Heights</a:t>
            </a:r>
          </a:p>
          <a:p>
            <a:pPr marL="742950" lvl="1" indent="-285750"/>
            <a:r>
              <a:rPr lang="en-US" sz="2000"/>
              <a:t>Sensor Posts</a:t>
            </a:r>
          </a:p>
          <a:p>
            <a:pPr marL="285750" indent="-285750"/>
            <a:r>
              <a:rPr lang="en-US" sz="2000"/>
              <a:t>DEVCOM’s Rulebook</a:t>
            </a:r>
          </a:p>
          <a:p>
            <a:pPr marL="285750" indent="-285750"/>
            <a:r>
              <a:rPr lang="en-US" sz="2000"/>
              <a:t>Important Rules:</a:t>
            </a:r>
          </a:p>
          <a:p>
            <a:pPr marL="742950" lvl="1" indent="-285750"/>
            <a:r>
              <a:rPr lang="en-US" sz="2000"/>
              <a:t>Power Switch</a:t>
            </a:r>
          </a:p>
          <a:p>
            <a:pPr marL="742950" lvl="1" indent="-285750"/>
            <a:r>
              <a:rPr lang="en-US" sz="2000"/>
              <a:t>E-Stop</a:t>
            </a:r>
          </a:p>
          <a:p>
            <a:pPr marL="742950" lvl="1" indent="-285750"/>
            <a:r>
              <a:rPr lang="en-US" sz="2000"/>
              <a:t>Pause Switch</a:t>
            </a:r>
          </a:p>
          <a:p>
            <a:pPr marL="742950" lvl="1" indent="-285750"/>
            <a:r>
              <a:rPr lang="en-US" sz="2000"/>
              <a:t>1ft x 1ft Requirement</a:t>
            </a:r>
          </a:p>
          <a:p>
            <a:pPr marL="742950" lvl="1" indent="-285750"/>
            <a:r>
              <a:rPr lang="en-US" sz="2000"/>
              <a:t>6-foot Shooting Requirement</a:t>
            </a:r>
          </a:p>
          <a:p>
            <a:pPr marL="285750" indent="-285750"/>
            <a:endParaRPr lang="en-US" sz="2000"/>
          </a:p>
          <a:p>
            <a:pPr marL="285750" indent="-285750"/>
            <a:endParaRPr lang="en-US" sz="2000"/>
          </a:p>
        </p:txBody>
      </p:sp>
      <p:pic>
        <p:nvPicPr>
          <p:cNvPr id="14" name="Picture 13" descr="A list of information on a device&#10;&#10;Description automatically generated">
            <a:extLst>
              <a:ext uri="{FF2B5EF4-FFF2-40B4-BE49-F238E27FC236}">
                <a16:creationId xmlns:a16="http://schemas.microsoft.com/office/drawing/2014/main" id="{AD7EBA98-7730-BCC1-C27A-DA1CFC23B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96" y="2861531"/>
            <a:ext cx="2705801" cy="331335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1C6C7C4-B65C-A704-5A3A-E3DCF259E198}"/>
              </a:ext>
            </a:extLst>
          </p:cNvPr>
          <p:cNvSpPr/>
          <p:nvPr/>
        </p:nvSpPr>
        <p:spPr>
          <a:xfrm>
            <a:off x="6968490" y="1152524"/>
            <a:ext cx="99060" cy="971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9A823-798F-A720-A6D3-619866D63895}"/>
              </a:ext>
            </a:extLst>
          </p:cNvPr>
          <p:cNvSpPr/>
          <p:nvPr/>
        </p:nvSpPr>
        <p:spPr>
          <a:xfrm>
            <a:off x="8801100" y="1905000"/>
            <a:ext cx="335280" cy="114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689DCC07-D203-85BA-DCBA-3248D36729CF}"/>
              </a:ext>
            </a:extLst>
          </p:cNvPr>
          <p:cNvSpPr/>
          <p:nvPr/>
        </p:nvSpPr>
        <p:spPr>
          <a:xfrm>
            <a:off x="8936355" y="1832610"/>
            <a:ext cx="95250" cy="72390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8360C6-04E4-FCA3-9544-DA364C6A53F7}"/>
              </a:ext>
            </a:extLst>
          </p:cNvPr>
          <p:cNvSpPr/>
          <p:nvPr/>
        </p:nvSpPr>
        <p:spPr>
          <a:xfrm>
            <a:off x="8960485" y="1770697"/>
            <a:ext cx="71120" cy="723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3B148-21F6-7A02-DE39-D06DFC262F98}"/>
              </a:ext>
            </a:extLst>
          </p:cNvPr>
          <p:cNvSpPr/>
          <p:nvPr/>
        </p:nvSpPr>
        <p:spPr>
          <a:xfrm>
            <a:off x="8833485" y="1765935"/>
            <a:ext cx="283845" cy="81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5700A47F-A2F0-A817-7A81-D93C55248855}"/>
              </a:ext>
            </a:extLst>
          </p:cNvPr>
          <p:cNvSpPr/>
          <p:nvPr/>
        </p:nvSpPr>
        <p:spPr>
          <a:xfrm>
            <a:off x="8479155" y="1476375"/>
            <a:ext cx="274320" cy="255270"/>
          </a:xfrm>
          <a:prstGeom prst="irregularSeal2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6F74-5B5D-9114-684E-64EFCEED1C5F}"/>
              </a:ext>
            </a:extLst>
          </p:cNvPr>
          <p:cNvSpPr txBox="1"/>
          <p:nvPr/>
        </p:nvSpPr>
        <p:spPr>
          <a:xfrm>
            <a:off x="5482441" y="-1"/>
            <a:ext cx="2543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T Sans Regular"/>
                <a:ea typeface="Calibri"/>
                <a:cs typeface="Calibri"/>
              </a:rPr>
              <a:t>Side View:</a:t>
            </a:r>
            <a:endParaRPr lang="en-US">
              <a:latin typeface="PT Sans 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DC1FF-C80B-F1F9-946A-72A89298422B}"/>
              </a:ext>
            </a:extLst>
          </p:cNvPr>
          <p:cNvSpPr txBox="1"/>
          <p:nvPr/>
        </p:nvSpPr>
        <p:spPr>
          <a:xfrm>
            <a:off x="8095012" y="6175167"/>
            <a:ext cx="2543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T Sans Regular"/>
                <a:ea typeface="Calibri"/>
                <a:cs typeface="Calibri"/>
              </a:rPr>
              <a:t>Top View:</a:t>
            </a:r>
          </a:p>
        </p:txBody>
      </p:sp>
    </p:spTree>
    <p:extLst>
      <p:ext uri="{BB962C8B-B14F-4D97-AF65-F5344CB8AC3E}">
        <p14:creationId xmlns:p14="http://schemas.microsoft.com/office/powerpoint/2010/main" val="27261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13099 0.0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2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03242 -0.0287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4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53F-AD38-834F-7268-3F8F8989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753" y="360004"/>
            <a:ext cx="4437890" cy="1600200"/>
          </a:xfrm>
        </p:spPr>
        <p:txBody>
          <a:bodyPr anchor="b">
            <a:normAutofit/>
          </a:bodyPr>
          <a:lstStyle/>
          <a:p>
            <a:r>
              <a:rPr lang="en-US" sz="4000"/>
              <a:t>Conceptual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49173-7DE7-1796-59DA-9D3DD7DB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53" y="1851936"/>
            <a:ext cx="6352648" cy="3811588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8948E8-6D53-9AA7-59EF-FA8132234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75821" cy="38115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Initial design used a time-of-flight sensor, battery power system, and wireless communication.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After conceptual design, the sensor shifted to an Intel RealSense camera.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Camera was mounted on the launcher which eliminated the battery power and wireless communication subsystems.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4307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3" y="457200"/>
            <a:ext cx="7678567" cy="607070"/>
          </a:xfrm>
        </p:spPr>
        <p:txBody>
          <a:bodyPr>
            <a:noAutofit/>
          </a:bodyPr>
          <a:lstStyle/>
          <a:p>
            <a:r>
              <a:rPr lang="en-US" sz="3500"/>
              <a:t>Standards and Regulations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108343"/>
            <a:ext cx="11105540" cy="4959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PT Sans Regular"/>
              </a:rPr>
              <a:t>Power</a:t>
            </a:r>
            <a:endParaRPr lang="en-US" sz="24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400">
                <a:latin typeface="PT Sans Regular"/>
              </a:rPr>
              <a:t>The IEC 60335-1 regulates the output of a wall outlet to be about 120 V, which limits the voltage that can be used to power the interceptor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PT Sans Regular"/>
              </a:rPr>
              <a:t>Imitation Firearms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>
                <a:latin typeface="PT Sans Regular"/>
              </a:rPr>
              <a:t>USCODE Title 15 state any imitation firearms, like this team’s launcher, must be distinguished using an orange tip.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PT Sans Regular"/>
              </a:rPr>
              <a:t>Wireless communication</a:t>
            </a:r>
            <a:endParaRPr lang="en-US" sz="2400"/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400">
                <a:latin typeface="PT Sans Regular"/>
              </a:rPr>
              <a:t>The FCC 15.247 standard governs the operable bands of Wi-Fi for free unlicensed use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47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3932237" cy="607070"/>
          </a:xfrm>
        </p:spPr>
        <p:txBody>
          <a:bodyPr>
            <a:normAutofit/>
          </a:bodyPr>
          <a:lstStyle/>
          <a:p>
            <a:r>
              <a:rPr lang="en-US" sz="3500"/>
              <a:t>Sensor Subsystem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201921"/>
            <a:ext cx="7442593" cy="50249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Intel RealSense D435 depth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Uses IR based distance measuring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Used color mask to used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Adjusted color mask to limit range to the gameboard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Mounted to the front left of the launcher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Connected directly to the Jetson Nano through USB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54B14-3D6E-B13E-6188-61006F0C7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01" y="3886200"/>
            <a:ext cx="4442460" cy="2514600"/>
          </a:xfrm>
          <a:prstGeom prst="rect">
            <a:avLst/>
          </a:prstGeom>
        </p:spPr>
      </p:pic>
      <p:pic>
        <p:nvPicPr>
          <p:cNvPr id="6" name="Picture 5" descr="A camera on a yellow and black surface&#10;&#10;Description automatically generated">
            <a:extLst>
              <a:ext uri="{FF2B5EF4-FFF2-40B4-BE49-F238E27FC236}">
                <a16:creationId xmlns:a16="http://schemas.microsoft.com/office/drawing/2014/main" id="{20923949-AD1C-E5C9-142B-3C98B2759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45" y="1201921"/>
            <a:ext cx="4006615" cy="33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4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A4E1-D12F-BAAD-DA66-4681F3F3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4" y="457200"/>
            <a:ext cx="5633458" cy="607070"/>
          </a:xfrm>
        </p:spPr>
        <p:txBody>
          <a:bodyPr>
            <a:normAutofit/>
          </a:bodyPr>
          <a:lstStyle/>
          <a:p>
            <a:r>
              <a:rPr lang="en-US" sz="3500"/>
              <a:t>Image Processing Subsystem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0194" y="1201921"/>
            <a:ext cx="7442593" cy="24058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Implemented Detection Techniques with Depth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 of Edges to Determine Shape of Objects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Coordinates Extracted from the Middle of the Detected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Processing Speed of Image for Three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Handling False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Final Results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71B24C-5159-4C22-17ED-50E2AD3D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7" y="3726657"/>
            <a:ext cx="3890394" cy="2893007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40C3725-824C-96C2-1B67-BC4A3C717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1" y="2343674"/>
            <a:ext cx="4812507" cy="42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4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ircuit board&#10;&#10;Description automatically generated">
            <a:extLst>
              <a:ext uri="{FF2B5EF4-FFF2-40B4-BE49-F238E27FC236}">
                <a16:creationId xmlns:a16="http://schemas.microsoft.com/office/drawing/2014/main" id="{0D25C823-A452-EEF8-D479-5251C612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88" y="2224916"/>
            <a:ext cx="5441160" cy="43833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AB2F7-B343-31C0-921D-74C484337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9A0C27D-DDB2-A24F-292A-24DC4D131B3F}"/>
              </a:ext>
            </a:extLst>
          </p:cNvPr>
          <p:cNvSpPr txBox="1">
            <a:spLocks/>
          </p:cNvSpPr>
          <p:nvPr/>
        </p:nvSpPr>
        <p:spPr>
          <a:xfrm>
            <a:off x="838200" y="1311115"/>
            <a:ext cx="6450708" cy="4994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>
                <a:latin typeface="PT Sans Regular"/>
              </a:rPr>
              <a:t>Main code control</a:t>
            </a:r>
          </a:p>
          <a:p>
            <a:pPr marL="742950" lvl="1" indent="-285750"/>
            <a:r>
              <a:rPr lang="en-US" sz="2200">
                <a:latin typeface="PT Sans Regular"/>
              </a:rPr>
              <a:t>Merges entire system to be one congruent system</a:t>
            </a:r>
          </a:p>
          <a:p>
            <a:pPr marL="742950" lvl="1" indent="-285750"/>
            <a:r>
              <a:rPr lang="en-US" sz="2000"/>
              <a:t>Communication with Arduino for precise control of the interceptor</a:t>
            </a:r>
          </a:p>
          <a:p>
            <a:pPr marL="742950" lvl="1" indent="-285750"/>
            <a:r>
              <a:rPr lang="en-US" sz="2100">
                <a:solidFill>
                  <a:srgbClr val="000000"/>
                </a:solidFill>
                <a:latin typeface="PT Sans Regular"/>
              </a:rPr>
              <a:t>Uses lights and buzzer in joint with firing controls</a:t>
            </a:r>
          </a:p>
          <a:p>
            <a:r>
              <a:rPr lang="en-US" sz="2600">
                <a:solidFill>
                  <a:srgbClr val="000000"/>
                </a:solidFill>
                <a:latin typeface="PT Sans Regular"/>
              </a:rPr>
              <a:t>Calculated </a:t>
            </a:r>
            <a:r>
              <a:rPr lang="en-US" sz="2600">
                <a:latin typeface="PT Sans Regular"/>
              </a:rPr>
              <a:t>Interception Point based on received information</a:t>
            </a:r>
          </a:p>
          <a:p>
            <a:pPr lvl="1"/>
            <a:r>
              <a:rPr lang="en-US" sz="1900">
                <a:latin typeface="PT Sans Regular"/>
              </a:rPr>
              <a:t>Real-time trajectory prediction and aiming</a:t>
            </a:r>
          </a:p>
          <a:p>
            <a:r>
              <a:rPr lang="en-US" sz="2600"/>
              <a:t>Integrated pause switch for safety compliance.</a:t>
            </a:r>
          </a:p>
          <a:p>
            <a:pPr marL="0" indent="0">
              <a:buNone/>
            </a:pPr>
            <a:endParaRPr lang="en-US" sz="2600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  <a:p>
            <a:pPr marL="285750" indent="-285750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3EAABE-8A26-0050-D5EF-34D0BB583C3C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3932237" cy="607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US" sz="3500">
                <a:latin typeface="PT Sans Bold"/>
              </a:rPr>
              <a:t>Processor Subsystem</a:t>
            </a:r>
            <a:endParaRPr lang="en-US"/>
          </a:p>
        </p:txBody>
      </p:sp>
      <p:pic>
        <p:nvPicPr>
          <p:cNvPr id="2" name="Picture 1" descr="Jetson Nano Brings AI Computing to Everyone | NVIDIA Technical Blog">
            <a:extLst>
              <a:ext uri="{FF2B5EF4-FFF2-40B4-BE49-F238E27FC236}">
                <a16:creationId xmlns:a16="http://schemas.microsoft.com/office/drawing/2014/main" id="{61760055-EC8B-80B8-20DE-588641A5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26" y="256029"/>
            <a:ext cx="2871988" cy="21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5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id with lines and points&#10;&#10;Description automatically generated">
            <a:extLst>
              <a:ext uri="{FF2B5EF4-FFF2-40B4-BE49-F238E27FC236}">
                <a16:creationId xmlns:a16="http://schemas.microsoft.com/office/drawing/2014/main" id="{823B9072-EFC6-3406-73DD-A95A5404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37" y="3167526"/>
            <a:ext cx="3744320" cy="349040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3D736A-5F77-891E-AC17-B9C4E559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862" y="1445789"/>
            <a:ext cx="2571750" cy="5038725"/>
          </a:xfrm>
          <a:prstGeom prst="rect">
            <a:avLst/>
          </a:prstGeom>
        </p:spPr>
      </p:pic>
      <p:pic>
        <p:nvPicPr>
          <p:cNvPr id="17" name="Picture 16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3AA45E9F-8029-763D-0B89-F21B4B347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649" y="1128557"/>
            <a:ext cx="2771775" cy="1914525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9A0C27D-DDB2-A24F-292A-24DC4D131B3F}"/>
              </a:ext>
            </a:extLst>
          </p:cNvPr>
          <p:cNvSpPr txBox="1">
            <a:spLocks/>
          </p:cNvSpPr>
          <p:nvPr/>
        </p:nvSpPr>
        <p:spPr>
          <a:xfrm>
            <a:off x="953729" y="1298512"/>
            <a:ext cx="4745050" cy="32243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600"/>
              <a:t>A lookup table is added to the system to rapidly determine which line the golf ball is on based on image processing data.</a:t>
            </a:r>
          </a:p>
          <a:p>
            <a:pPr marL="285750" indent="-285750"/>
            <a:r>
              <a:rPr lang="en-US" sz="2600"/>
              <a:t>Can get line with ANY detection</a:t>
            </a:r>
          </a:p>
          <a:p>
            <a:pPr marL="285750" indent="-285750"/>
            <a:r>
              <a:rPr lang="en-US" sz="2600"/>
              <a:t>High Speed, Accuracy, and Efficiency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3EAABE-8A26-0050-D5EF-34D0BB583C3C}"/>
              </a:ext>
            </a:extLst>
          </p:cNvPr>
          <p:cNvSpPr txBox="1">
            <a:spLocks/>
          </p:cNvSpPr>
          <p:nvPr/>
        </p:nvSpPr>
        <p:spPr>
          <a:xfrm>
            <a:off x="802112" y="553316"/>
            <a:ext cx="5104807" cy="59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 Bold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US" sz="3500">
                <a:latin typeface="PT Sans Bold"/>
              </a:rPr>
              <a:t>Processor Subsystem - Continued</a:t>
            </a:r>
            <a:endParaRPr lang="en-US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DDE2604-33D3-F477-ADD0-5E114B8B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5" y="4688329"/>
            <a:ext cx="4530148" cy="17961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6A06799-3E30-94C0-194C-59D10304963C}"/>
              </a:ext>
            </a:extLst>
          </p:cNvPr>
          <p:cNvSpPr/>
          <p:nvPr/>
        </p:nvSpPr>
        <p:spPr>
          <a:xfrm>
            <a:off x="7524253" y="4104611"/>
            <a:ext cx="216076" cy="2025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ea typeface="Calibri"/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37443E-915C-3DEA-8169-2ED754D10E0F}"/>
              </a:ext>
            </a:extLst>
          </p:cNvPr>
          <p:cNvSpPr/>
          <p:nvPr/>
        </p:nvSpPr>
        <p:spPr>
          <a:xfrm>
            <a:off x="6559254" y="4909660"/>
            <a:ext cx="216076" cy="2025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ea typeface="Calibri"/>
                <a:cs typeface="Calibri"/>
              </a:rPr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8EE54E-B8D1-1DF5-3DF1-CE4B8F3C77B7}"/>
              </a:ext>
            </a:extLst>
          </p:cNvPr>
          <p:cNvCxnSpPr>
            <a:cxnSpLocks/>
          </p:cNvCxnSpPr>
          <p:nvPr/>
        </p:nvCxnSpPr>
        <p:spPr>
          <a:xfrm>
            <a:off x="6318908" y="2226365"/>
            <a:ext cx="2410690" cy="9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87A02-6F6E-35A3-9ED1-027D60A0432F}"/>
              </a:ext>
            </a:extLst>
          </p:cNvPr>
          <p:cNvCxnSpPr>
            <a:cxnSpLocks/>
          </p:cNvCxnSpPr>
          <p:nvPr/>
        </p:nvCxnSpPr>
        <p:spPr>
          <a:xfrm flipV="1">
            <a:off x="6096000" y="1128557"/>
            <a:ext cx="0" cy="825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FACF402-7E94-619D-C503-376AEB20B52C}"/>
              </a:ext>
            </a:extLst>
          </p:cNvPr>
          <p:cNvSpPr txBox="1">
            <a:spLocks/>
          </p:cNvSpPr>
          <p:nvPr/>
        </p:nvSpPr>
        <p:spPr>
          <a:xfrm>
            <a:off x="5906921" y="1303056"/>
            <a:ext cx="823974" cy="19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/>
              <a:t>83 px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9E21E58-E573-E60A-43BA-6C49CDD9A867}"/>
              </a:ext>
            </a:extLst>
          </p:cNvPr>
          <p:cNvSpPr txBox="1">
            <a:spLocks/>
          </p:cNvSpPr>
          <p:nvPr/>
        </p:nvSpPr>
        <p:spPr>
          <a:xfrm>
            <a:off x="6997410" y="2261977"/>
            <a:ext cx="823974" cy="19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/>
              <a:t>286 px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6805ED6-4841-34CF-63CC-659F8FAF7AF8}"/>
              </a:ext>
            </a:extLst>
          </p:cNvPr>
          <p:cNvSpPr txBox="1">
            <a:spLocks/>
          </p:cNvSpPr>
          <p:nvPr/>
        </p:nvSpPr>
        <p:spPr>
          <a:xfrm>
            <a:off x="7267738" y="2006781"/>
            <a:ext cx="823974" cy="19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/>
              <a:t>48.36 in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0AC2D5-887E-1AB6-AC59-EFDF945B7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79" y="5699081"/>
            <a:ext cx="1743601" cy="7811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36BEAF-69E5-33BD-B950-DD56B7226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404" y="2453445"/>
            <a:ext cx="1133633" cy="7811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DACA83-0E8D-3C19-3DC6-781EC9B6F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7210" y="2698287"/>
            <a:ext cx="1876687" cy="378195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2F1C592-5DB1-8640-DFDF-6F0EBAA468B6}"/>
              </a:ext>
            </a:extLst>
          </p:cNvPr>
          <p:cNvSpPr/>
          <p:nvPr/>
        </p:nvSpPr>
        <p:spPr>
          <a:xfrm>
            <a:off x="9787210" y="5050083"/>
            <a:ext cx="1509681" cy="26621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AC33959-9F34-8E1B-4107-F1CC64958643}"/>
              </a:ext>
            </a:extLst>
          </p:cNvPr>
          <p:cNvSpPr txBox="1">
            <a:spLocks/>
          </p:cNvSpPr>
          <p:nvPr/>
        </p:nvSpPr>
        <p:spPr>
          <a:xfrm>
            <a:off x="7220304" y="4130327"/>
            <a:ext cx="823974" cy="19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PT Sans Regular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729739"/>
      </p:ext>
    </p:extLst>
  </p:cSld>
  <p:clrMapOvr>
    <a:masterClrMapping/>
  </p:clrMapOvr>
</p:sld>
</file>

<file path=ppt/theme/theme1.xml><?xml version="1.0" encoding="utf-8"?>
<a:theme xmlns:a="http://schemas.openxmlformats.org/drawingml/2006/main" name="TTU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_16.9_Powerpoint[2] [Read-Only]" id="{222A19D4-8689-5742-8DEA-08159459E6BD}" vid="{91EEA40F-F2BE-1D4A-A8C2-AE1A0026DA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TTU_template</Template>
  <TotalTime>0</TotalTime>
  <Words>841</Words>
  <Application>Microsoft Office PowerPoint</Application>
  <PresentationFormat>Widescreen</PresentationFormat>
  <Paragraphs>172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PT Sans</vt:lpstr>
      <vt:lpstr>PT Sans Bold</vt:lpstr>
      <vt:lpstr>PT Sans Regular</vt:lpstr>
      <vt:lpstr>TTU_template</vt:lpstr>
      <vt:lpstr>Team 5: DEVCOM Paper Wad Competition</vt:lpstr>
      <vt:lpstr>The Problem:</vt:lpstr>
      <vt:lpstr>PowerPoint Presentation</vt:lpstr>
      <vt:lpstr>Conceptual Design</vt:lpstr>
      <vt:lpstr>Standards and Regulations</vt:lpstr>
      <vt:lpstr>Sensor Subsystem</vt:lpstr>
      <vt:lpstr>Image Processing Subsystem</vt:lpstr>
      <vt:lpstr>PowerPoint Presentation</vt:lpstr>
      <vt:lpstr>PowerPoint Presentation</vt:lpstr>
      <vt:lpstr>Power Subsystem</vt:lpstr>
      <vt:lpstr>Power Subsystem - Continued</vt:lpstr>
      <vt:lpstr>Extra Subsystem</vt:lpstr>
      <vt:lpstr>Interceptor Controller Subsystem</vt:lpstr>
      <vt:lpstr>Mechanical</vt:lpstr>
      <vt:lpstr>Implementation</vt:lpstr>
      <vt:lpstr>Lessons Learned</vt:lpstr>
      <vt:lpstr>Budget Overview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Neal, Jonathan (jrneal44)</dc:creator>
  <cp:lastModifiedBy>Swinea, Katherine (keswinea42)</cp:lastModifiedBy>
  <cp:revision>2</cp:revision>
  <dcterms:created xsi:type="dcterms:W3CDTF">2024-11-20T18:12:59Z</dcterms:created>
  <dcterms:modified xsi:type="dcterms:W3CDTF">2024-12-16T22:15:07Z</dcterms:modified>
</cp:coreProperties>
</file>